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63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0"/>
  </p:normalViewPr>
  <p:slideViewPr>
    <p:cSldViewPr>
      <p:cViewPr varScale="1">
        <p:scale>
          <a:sx n="101" d="100"/>
          <a:sy n="101" d="100"/>
        </p:scale>
        <p:origin x="294"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D9AA711-8856-46A5-8870-8EA10F1E2661}" type="datetimeFigureOut">
              <a:rPr lang="en-GB" smtClean="0"/>
              <a:t>15/09/2022</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13E4530-EB61-4150-BDD1-42CE2530889E}" type="slidenum">
              <a:rPr lang="en-GB" smtClean="0"/>
              <a:t>‹#›</a:t>
            </a:fld>
            <a:endParaRPr lang="en-GB" dirty="0"/>
          </a:p>
        </p:txBody>
      </p:sp>
    </p:spTree>
    <p:extLst>
      <p:ext uri="{BB962C8B-B14F-4D97-AF65-F5344CB8AC3E}">
        <p14:creationId xmlns:p14="http://schemas.microsoft.com/office/powerpoint/2010/main" val="2835159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3E4530-EB61-4150-BDD1-42CE2530889E}" type="slidenum">
              <a:rPr lang="en-GB" smtClean="0"/>
              <a:t>1</a:t>
            </a:fld>
            <a:endParaRPr lang="en-GB" dirty="0"/>
          </a:p>
        </p:txBody>
      </p:sp>
    </p:spTree>
    <p:extLst>
      <p:ext uri="{BB962C8B-B14F-4D97-AF65-F5344CB8AC3E}">
        <p14:creationId xmlns:p14="http://schemas.microsoft.com/office/powerpoint/2010/main" val="161583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3417B4F-AC5B-4D03-A98F-82D9B94E3D7D}" type="datetimeFigureOut">
              <a:rPr lang="en-GB" smtClean="0"/>
              <a:t>15/09/2022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3235201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3417B4F-AC5B-4D03-A98F-82D9B94E3D7D}" type="datetimeFigureOut">
              <a:rPr lang="en-GB" smtClean="0"/>
              <a:t>15/09/2022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844956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3417B4F-AC5B-4D03-A98F-82D9B94E3D7D}" type="datetimeFigureOut">
              <a:rPr lang="en-GB" smtClean="0"/>
              <a:t>15/09/2022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1396053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3417B4F-AC5B-4D03-A98F-82D9B94E3D7D}" type="datetimeFigureOut">
              <a:rPr lang="en-GB" smtClean="0"/>
              <a:t>15/09/2022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842567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417B4F-AC5B-4D03-A98F-82D9B94E3D7D}" type="datetimeFigureOut">
              <a:rPr lang="en-GB" smtClean="0"/>
              <a:t>15/09/2022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183970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3417B4F-AC5B-4D03-A98F-82D9B94E3D7D}" type="datetimeFigureOut">
              <a:rPr lang="en-GB" smtClean="0"/>
              <a:t>15/09/2022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2016270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3417B4F-AC5B-4D03-A98F-82D9B94E3D7D}" type="datetimeFigureOut">
              <a:rPr lang="en-GB" smtClean="0"/>
              <a:t>15/09/2022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2762368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3417B4F-AC5B-4D03-A98F-82D9B94E3D7D}" type="datetimeFigureOut">
              <a:rPr lang="en-GB" smtClean="0"/>
              <a:t>15/09/2022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1538881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417B4F-AC5B-4D03-A98F-82D9B94E3D7D}" type="datetimeFigureOut">
              <a:rPr lang="en-GB" smtClean="0"/>
              <a:t>15/09/2022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1902865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417B4F-AC5B-4D03-A98F-82D9B94E3D7D}" type="datetimeFigureOut">
              <a:rPr lang="en-GB" smtClean="0"/>
              <a:t>15/09/2022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4039176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417B4F-AC5B-4D03-A98F-82D9B94E3D7D}" type="datetimeFigureOut">
              <a:rPr lang="en-GB" smtClean="0"/>
              <a:t>15/09/2022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043B657-AB70-4A02-B219-F89370A8CC4D}" type="slidenum">
              <a:rPr lang="en-GB" smtClean="0"/>
              <a:t>‹#›</a:t>
            </a:fld>
            <a:endParaRPr lang="en-GB" dirty="0"/>
          </a:p>
        </p:txBody>
      </p:sp>
    </p:spTree>
    <p:extLst>
      <p:ext uri="{BB962C8B-B14F-4D97-AF65-F5344CB8AC3E}">
        <p14:creationId xmlns:p14="http://schemas.microsoft.com/office/powerpoint/2010/main" val="1887893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9630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417B4F-AC5B-4D03-A98F-82D9B94E3D7D}" type="datetimeFigureOut">
              <a:rPr lang="en-GB" smtClean="0"/>
              <a:t>15/09/2022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43B657-AB70-4A02-B219-F89370A8CC4D}" type="slidenum">
              <a:rPr lang="en-GB" smtClean="0"/>
              <a:t>‹#›</a:t>
            </a:fld>
            <a:endParaRPr lang="en-GB" dirty="0"/>
          </a:p>
        </p:txBody>
      </p:sp>
    </p:spTree>
    <p:extLst>
      <p:ext uri="{BB962C8B-B14F-4D97-AF65-F5344CB8AC3E}">
        <p14:creationId xmlns:p14="http://schemas.microsoft.com/office/powerpoint/2010/main" val="63265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7.png"/><Relationship Id="rId3" Type="http://schemas.openxmlformats.org/officeDocument/2006/relationships/hyperlink" Target="http://www.google.co.uk/url?sa=i&amp;rct=j&amp;q=&amp;esrc=s&amp;source=images&amp;cd=&amp;cad=rja&amp;uact=8&amp;ved=0ahUKEwijoKDKm_TQAhWFWRQKHQdGDPQQjRwIBw&amp;url=http://www.clipartkid.com/cartoon-pencil-cliparts/&amp;psig=AFQjCNFJ1McL5pej3TjMZNJuZzvjKPetzw&amp;ust=1481823158374459" TargetMode="External"/><Relationship Id="rId7" Type="http://schemas.openxmlformats.org/officeDocument/2006/relationships/hyperlink" Target="http://www.google.co.uk/url?sa=i&amp;rct=j&amp;q=&amp;esrc=s&amp;source=images&amp;cd=&amp;cad=rja&amp;uact=8&amp;ved=0ahUKEwjz8_ykqLnVAhXDCMAKHRXdB_8QjRwIBw&amp;url=http://www.clipartqueen.com/fall-leaves-clip-art.html&amp;psig=AFQjCNEObqWa_BpeTSJFj1vxXNLaKcE5mw&amp;ust=1501789559556444" TargetMode="External"/><Relationship Id="rId12"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png"/><Relationship Id="rId11" Type="http://schemas.openxmlformats.org/officeDocument/2006/relationships/image" Target="../media/image5.png"/><Relationship Id="rId5" Type="http://schemas.openxmlformats.org/officeDocument/2006/relationships/hyperlink" Target="http://www.google.co.uk/url?sa=i&amp;rct=j&amp;q=&amp;esrc=s&amp;source=images&amp;cd=&amp;cad=rja&amp;uact=8&amp;ved=0ahUKEwiux9b7m_TQAhXKbxQKHTrJA2IQjRwIBw&amp;url=http://www.webweaver.nu/clipart/stars.shtml&amp;psig=AFQjCNHba3coIFlRjK2cjTY-rcMy4UggPQ&amp;ust=1481823253279125" TargetMode="External"/><Relationship Id="rId10" Type="http://schemas.openxmlformats.org/officeDocument/2006/relationships/image" Target="../media/image4.gif"/><Relationship Id="rId4" Type="http://schemas.openxmlformats.org/officeDocument/2006/relationships/image" Target="../media/image1.png"/><Relationship Id="rId9" Type="http://schemas.openxmlformats.org/officeDocument/2006/relationships/hyperlink" Target="http://www.google.co.uk/url?sa=i&amp;rct=j&amp;q=&amp;esrc=s&amp;source=images&amp;cd=&amp;cad=rja&amp;uact=8&amp;ved=0ahUKEwjz6PHz5rrVAhUFOhQKHdrCBr8QjRwIBw&amp;url=http://hddfhm.com/clip-art/clipart-paint-pallet.html&amp;psig=AFQjCNGRMIWN_sE7RFBqpVq2aVborOiMTw&amp;ust=1501840739351316" TargetMode="External"/><Relationship Id="rId1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7" name="Rectangle 26"/>
          <p:cNvSpPr/>
          <p:nvPr/>
        </p:nvSpPr>
        <p:spPr>
          <a:xfrm>
            <a:off x="5760132" y="2094878"/>
            <a:ext cx="3240360" cy="20330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p:cNvSpPr/>
          <p:nvPr/>
        </p:nvSpPr>
        <p:spPr>
          <a:xfrm>
            <a:off x="251520" y="2117113"/>
            <a:ext cx="3010378" cy="20330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ectangle 23"/>
          <p:cNvSpPr/>
          <p:nvPr/>
        </p:nvSpPr>
        <p:spPr>
          <a:xfrm>
            <a:off x="5760132" y="116632"/>
            <a:ext cx="3240360" cy="19090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p:nvSpPr>
        <p:spPr>
          <a:xfrm>
            <a:off x="107504" y="116632"/>
            <a:ext cx="3240360" cy="19090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p:cNvSpPr/>
          <p:nvPr/>
        </p:nvSpPr>
        <p:spPr>
          <a:xfrm>
            <a:off x="3347864" y="2333819"/>
            <a:ext cx="2304256" cy="21227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ounded Rectangle 6"/>
          <p:cNvSpPr/>
          <p:nvPr/>
        </p:nvSpPr>
        <p:spPr>
          <a:xfrm>
            <a:off x="3243127" y="1766675"/>
            <a:ext cx="2773920" cy="127893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a:off x="3008817" y="1752945"/>
            <a:ext cx="3240360" cy="1292662"/>
          </a:xfrm>
          <a:prstGeom prst="rect">
            <a:avLst/>
          </a:prstGeom>
          <a:noFill/>
        </p:spPr>
        <p:txBody>
          <a:bodyPr wrap="square" lIns="91440" tIns="45720" rIns="91440" bIns="45720">
            <a:spAutoFit/>
          </a:bodyPr>
          <a:lstStyle/>
          <a:p>
            <a:pPr algn="ctr"/>
            <a:r>
              <a:rPr lang="en-US" sz="3900" b="1" cap="none" spc="0" dirty="0">
                <a:ln w="17780" cmpd="sng">
                  <a:solidFill>
                    <a:schemeClr val="tx1"/>
                  </a:solidFill>
                  <a:prstDash val="solid"/>
                  <a:miter lim="800000"/>
                </a:ln>
                <a:solidFill>
                  <a:srgbClr val="92D050"/>
                </a:solidFill>
                <a:effectLst>
                  <a:outerShdw blurRad="50800" algn="tl" rotWithShape="0">
                    <a:srgbClr val="000000"/>
                  </a:outerShdw>
                </a:effectLst>
              </a:rPr>
              <a:t>Me and M</a:t>
            </a:r>
            <a:r>
              <a:rPr lang="en-US" sz="3900" b="1" dirty="0">
                <a:ln w="17780" cmpd="sng">
                  <a:solidFill>
                    <a:schemeClr val="tx1"/>
                  </a:solidFill>
                  <a:prstDash val="solid"/>
                  <a:miter lim="800000"/>
                </a:ln>
                <a:solidFill>
                  <a:srgbClr val="92D050"/>
                </a:solidFill>
                <a:effectLst>
                  <a:outerShdw blurRad="50800" algn="tl" rotWithShape="0">
                    <a:srgbClr val="000000"/>
                  </a:outerShdw>
                </a:effectLst>
              </a:rPr>
              <a:t>y</a:t>
            </a:r>
          </a:p>
          <a:p>
            <a:pPr algn="ctr"/>
            <a:r>
              <a:rPr lang="en-US" sz="3900" b="1" dirty="0">
                <a:ln w="17780" cmpd="sng">
                  <a:solidFill>
                    <a:schemeClr val="tx1"/>
                  </a:solidFill>
                  <a:prstDash val="solid"/>
                  <a:miter lim="800000"/>
                </a:ln>
                <a:solidFill>
                  <a:srgbClr val="92D050"/>
                </a:solidFill>
                <a:effectLst>
                  <a:outerShdw blurRad="50800" algn="tl" rotWithShape="0">
                    <a:srgbClr val="000000"/>
                  </a:outerShdw>
                </a:effectLst>
              </a:rPr>
              <a:t>C</a:t>
            </a:r>
            <a:r>
              <a:rPr lang="en-US" sz="3900" b="1" cap="none" spc="0" dirty="0">
                <a:ln w="17780" cmpd="sng">
                  <a:solidFill>
                    <a:schemeClr val="tx1"/>
                  </a:solidFill>
                  <a:prstDash val="solid"/>
                  <a:miter lim="800000"/>
                </a:ln>
                <a:solidFill>
                  <a:srgbClr val="92D050"/>
                </a:solidFill>
                <a:effectLst>
                  <a:outerShdw blurRad="50800" algn="tl" rotWithShape="0">
                    <a:srgbClr val="000000"/>
                  </a:outerShdw>
                </a:effectLst>
              </a:rPr>
              <a:t>ommunity  </a:t>
            </a:r>
          </a:p>
        </p:txBody>
      </p:sp>
      <p:sp>
        <p:nvSpPr>
          <p:cNvPr id="10" name="Rectangle 9"/>
          <p:cNvSpPr/>
          <p:nvPr/>
        </p:nvSpPr>
        <p:spPr>
          <a:xfrm>
            <a:off x="3432081" y="116632"/>
            <a:ext cx="2232441" cy="16474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 name="Rectangle 27"/>
          <p:cNvSpPr/>
          <p:nvPr/>
        </p:nvSpPr>
        <p:spPr>
          <a:xfrm>
            <a:off x="150318" y="4798232"/>
            <a:ext cx="4205657" cy="19090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00" dirty="0">
              <a:solidFill>
                <a:schemeClr val="tx1"/>
              </a:solidFill>
            </a:endParaRPr>
          </a:p>
        </p:txBody>
      </p:sp>
      <p:sp>
        <p:nvSpPr>
          <p:cNvPr id="29" name="Rectangle 28"/>
          <p:cNvSpPr/>
          <p:nvPr/>
        </p:nvSpPr>
        <p:spPr>
          <a:xfrm>
            <a:off x="4644008" y="4773289"/>
            <a:ext cx="4205657" cy="19090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ounded Rectangle 12"/>
          <p:cNvSpPr/>
          <p:nvPr/>
        </p:nvSpPr>
        <p:spPr>
          <a:xfrm>
            <a:off x="7380312" y="3845105"/>
            <a:ext cx="1224136" cy="129614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ounded Rectangle 17"/>
          <p:cNvSpPr/>
          <p:nvPr/>
        </p:nvSpPr>
        <p:spPr>
          <a:xfrm>
            <a:off x="5594653" y="3781821"/>
            <a:ext cx="1224136" cy="129614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ounded Rectangle 13"/>
          <p:cNvSpPr/>
          <p:nvPr/>
        </p:nvSpPr>
        <p:spPr>
          <a:xfrm>
            <a:off x="2349691" y="3753493"/>
            <a:ext cx="1224136" cy="129614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ounded Rectangle 4"/>
          <p:cNvSpPr/>
          <p:nvPr/>
        </p:nvSpPr>
        <p:spPr>
          <a:xfrm>
            <a:off x="675174" y="3874268"/>
            <a:ext cx="1374613" cy="135715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extBox 11"/>
          <p:cNvSpPr txBox="1"/>
          <p:nvPr/>
        </p:nvSpPr>
        <p:spPr>
          <a:xfrm>
            <a:off x="176111" y="5192191"/>
            <a:ext cx="4133650" cy="1477328"/>
          </a:xfrm>
          <a:prstGeom prst="rect">
            <a:avLst/>
          </a:prstGeom>
          <a:noFill/>
        </p:spPr>
        <p:txBody>
          <a:bodyPr wrap="square" rtlCol="0">
            <a:spAutoFit/>
          </a:bodyPr>
          <a:lstStyle/>
          <a:p>
            <a:r>
              <a:rPr lang="en-GB" sz="1400" b="1" u="sng" dirty="0"/>
              <a:t>Literacy- Reading and Writing</a:t>
            </a:r>
          </a:p>
          <a:p>
            <a:endParaRPr lang="en-GB" sz="1400" b="1" u="sng" dirty="0"/>
          </a:p>
          <a:p>
            <a:pPr marL="171450" indent="-171450">
              <a:buFont typeface="Arial" panose="020B0604020202020204" pitchFamily="34" charset="0"/>
              <a:buChar char="•"/>
            </a:pPr>
            <a:r>
              <a:rPr lang="en-GB" sz="1200" dirty="0"/>
              <a:t>develop a preference in what hand to use and hold a pencil in a comfortable grip. </a:t>
            </a:r>
          </a:p>
          <a:p>
            <a:pPr marL="171450" indent="-171450">
              <a:buFont typeface="Arial" panose="020B0604020202020204" pitchFamily="34" charset="0"/>
              <a:buChar char="•"/>
            </a:pPr>
            <a:r>
              <a:rPr lang="en-GB" sz="1200" dirty="0"/>
              <a:t>demonstrate awareness of what has been read to them by retelling stories in their play using props.</a:t>
            </a:r>
          </a:p>
          <a:p>
            <a:endParaRPr lang="en-GB" sz="1400" b="1" u="sng" dirty="0"/>
          </a:p>
        </p:txBody>
      </p:sp>
      <p:sp>
        <p:nvSpPr>
          <p:cNvPr id="20" name="TextBox 19"/>
          <p:cNvSpPr txBox="1"/>
          <p:nvPr/>
        </p:nvSpPr>
        <p:spPr>
          <a:xfrm>
            <a:off x="4644008" y="5295171"/>
            <a:ext cx="4291961" cy="1231106"/>
          </a:xfrm>
          <a:prstGeom prst="rect">
            <a:avLst/>
          </a:prstGeom>
          <a:noFill/>
        </p:spPr>
        <p:txBody>
          <a:bodyPr wrap="square" rtlCol="0">
            <a:spAutoFit/>
          </a:bodyPr>
          <a:lstStyle/>
          <a:p>
            <a:r>
              <a:rPr lang="en-GB" sz="1400" b="1" u="sng" dirty="0"/>
              <a:t>Mathematics</a:t>
            </a:r>
          </a:p>
          <a:p>
            <a:r>
              <a:rPr lang="en-GB" sz="1200" dirty="0"/>
              <a:t>In Maths we will be exploring filling and emptying with a range of resources, looking at full and empty. </a:t>
            </a:r>
          </a:p>
          <a:p>
            <a:r>
              <a:rPr lang="en-GB" sz="1200" dirty="0"/>
              <a:t>We will be using a range of construction blocks to explore building and placing one block on top of the other. We will begin to look at 2D shapes and 3D shapes. </a:t>
            </a:r>
          </a:p>
        </p:txBody>
      </p:sp>
      <p:sp>
        <p:nvSpPr>
          <p:cNvPr id="21" name="TextBox 20"/>
          <p:cNvSpPr txBox="1"/>
          <p:nvPr/>
        </p:nvSpPr>
        <p:spPr>
          <a:xfrm>
            <a:off x="115459" y="133545"/>
            <a:ext cx="3214848" cy="1600438"/>
          </a:xfrm>
          <a:prstGeom prst="rect">
            <a:avLst/>
          </a:prstGeom>
          <a:noFill/>
        </p:spPr>
        <p:txBody>
          <a:bodyPr wrap="square" rtlCol="0">
            <a:spAutoFit/>
          </a:bodyPr>
          <a:lstStyle/>
          <a:p>
            <a:r>
              <a:rPr lang="en-GB" sz="1400" b="1" u="sng" dirty="0"/>
              <a:t>Understanding the World</a:t>
            </a:r>
          </a:p>
          <a:p>
            <a:r>
              <a:rPr lang="en-GB" sz="1200" dirty="0"/>
              <a:t>This teaches us about the environments that we share with others, including their homes, school and places in the local community. We will talk about ourselves and how we have changed over time, from babies to children. </a:t>
            </a:r>
          </a:p>
          <a:p>
            <a:r>
              <a:rPr lang="en-GB" sz="1200" dirty="0"/>
              <a:t>We will discuss our nursery environment and how we care and respect it. </a:t>
            </a:r>
            <a:endParaRPr lang="en-GB" sz="1400" dirty="0"/>
          </a:p>
        </p:txBody>
      </p:sp>
      <p:sp>
        <p:nvSpPr>
          <p:cNvPr id="22" name="TextBox 21"/>
          <p:cNvSpPr txBox="1"/>
          <p:nvPr/>
        </p:nvSpPr>
        <p:spPr>
          <a:xfrm>
            <a:off x="5790154" y="126784"/>
            <a:ext cx="3210338" cy="1661993"/>
          </a:xfrm>
          <a:prstGeom prst="rect">
            <a:avLst/>
          </a:prstGeom>
          <a:noFill/>
        </p:spPr>
        <p:txBody>
          <a:bodyPr wrap="square" rtlCol="0">
            <a:spAutoFit/>
          </a:bodyPr>
          <a:lstStyle/>
          <a:p>
            <a:r>
              <a:rPr lang="en-GB" sz="1400" b="1" u="sng" dirty="0"/>
              <a:t>Expressive Arts and Design</a:t>
            </a:r>
          </a:p>
          <a:p>
            <a:r>
              <a:rPr lang="en-GB" sz="1100" dirty="0"/>
              <a:t>This half term we will be …….</a:t>
            </a:r>
          </a:p>
          <a:p>
            <a:pPr marL="171450" indent="-171450">
              <a:buFont typeface="Arial" panose="020B0604020202020204" pitchFamily="34" charset="0"/>
              <a:buChar char="•"/>
            </a:pPr>
            <a:r>
              <a:rPr lang="en-GB" sz="1100" dirty="0"/>
              <a:t>we will be exploring how to use the creative area, accessing the available resources and how to use the tools for the correct purpose. </a:t>
            </a:r>
          </a:p>
          <a:p>
            <a:pPr marL="171450" indent="-171450">
              <a:buFont typeface="Arial" panose="020B0604020202020204" pitchFamily="34" charset="0"/>
              <a:buChar char="•"/>
            </a:pPr>
            <a:r>
              <a:rPr lang="en-GB" sz="1100" dirty="0"/>
              <a:t>we will learn nursery rhymes and the actions to them. </a:t>
            </a:r>
          </a:p>
          <a:p>
            <a:pPr marL="171450" indent="-171450">
              <a:buFont typeface="Arial" panose="020B0604020202020204" pitchFamily="34" charset="0"/>
              <a:buChar char="•"/>
            </a:pPr>
            <a:r>
              <a:rPr lang="en-GB" sz="1100" dirty="0"/>
              <a:t>We will explore colour and application of paint using a range of different tools.</a:t>
            </a:r>
          </a:p>
        </p:txBody>
      </p:sp>
      <p:sp>
        <p:nvSpPr>
          <p:cNvPr id="23" name="TextBox 22"/>
          <p:cNvSpPr txBox="1"/>
          <p:nvPr/>
        </p:nvSpPr>
        <p:spPr>
          <a:xfrm>
            <a:off x="5886951" y="2117113"/>
            <a:ext cx="3016446" cy="1723549"/>
          </a:xfrm>
          <a:prstGeom prst="rect">
            <a:avLst/>
          </a:prstGeom>
          <a:noFill/>
        </p:spPr>
        <p:txBody>
          <a:bodyPr wrap="square" rtlCol="0">
            <a:spAutoFit/>
          </a:bodyPr>
          <a:lstStyle/>
          <a:p>
            <a:r>
              <a:rPr lang="en-GB" sz="1200" b="1" u="sng" dirty="0"/>
              <a:t>  </a:t>
            </a:r>
            <a:r>
              <a:rPr lang="en-GB" sz="1400" b="1" u="sng" dirty="0"/>
              <a:t>Communication and Language</a:t>
            </a:r>
          </a:p>
          <a:p>
            <a:r>
              <a:rPr lang="en-GB" sz="1100" dirty="0"/>
              <a:t>    This half term we will be…..</a:t>
            </a:r>
          </a:p>
          <a:p>
            <a:pPr marL="171450" indent="-171450">
              <a:buFont typeface="Arial" panose="020B0604020202020204" pitchFamily="34" charset="0"/>
              <a:buChar char="•"/>
            </a:pPr>
            <a:r>
              <a:rPr lang="en-GB" sz="1100" dirty="0"/>
              <a:t>Developing storylines in their pretend play and use talk to help work out problems and organise thinking and activities.</a:t>
            </a:r>
          </a:p>
          <a:p>
            <a:pPr marL="171450" indent="-171450">
              <a:buFont typeface="Arial" panose="020B0604020202020204" pitchFamily="34" charset="0"/>
              <a:buChar char="•"/>
            </a:pPr>
            <a:r>
              <a:rPr lang="en-GB" sz="1200" dirty="0"/>
              <a:t>Asking questions to find out more and understand what has been said to them.</a:t>
            </a:r>
          </a:p>
          <a:p>
            <a:pPr marL="171450" indent="-171450">
              <a:buFont typeface="Arial" panose="020B0604020202020204" pitchFamily="34" charset="0"/>
              <a:buChar char="•"/>
            </a:pPr>
            <a:r>
              <a:rPr lang="en-GB" sz="1200" dirty="0"/>
              <a:t>Listening carefully in a range of situations and is aware of the importance of listening</a:t>
            </a:r>
          </a:p>
        </p:txBody>
      </p:sp>
      <p:sp>
        <p:nvSpPr>
          <p:cNvPr id="25" name="TextBox 24"/>
          <p:cNvSpPr txBox="1"/>
          <p:nvPr/>
        </p:nvSpPr>
        <p:spPr>
          <a:xfrm>
            <a:off x="3432080" y="146051"/>
            <a:ext cx="2328051" cy="2015936"/>
          </a:xfrm>
          <a:prstGeom prst="rect">
            <a:avLst/>
          </a:prstGeom>
          <a:noFill/>
        </p:spPr>
        <p:txBody>
          <a:bodyPr wrap="square" rtlCol="0">
            <a:spAutoFit/>
          </a:bodyPr>
          <a:lstStyle/>
          <a:p>
            <a:r>
              <a:rPr lang="en-GB" sz="1400" b="1" u="sng" dirty="0"/>
              <a:t>Physical Development</a:t>
            </a:r>
          </a:p>
          <a:p>
            <a:r>
              <a:rPr lang="en-GB" sz="1100" dirty="0"/>
              <a:t>We will be learning to ….</a:t>
            </a:r>
          </a:p>
          <a:p>
            <a:pPr marL="171450" indent="-171450">
              <a:buFont typeface="Arial" pitchFamily="34" charset="0"/>
              <a:buChar char="•"/>
            </a:pPr>
            <a:r>
              <a:rPr lang="en-GB" sz="1100" dirty="0"/>
              <a:t>developing our fine motors  through activities to support a comfortable pencil grip. </a:t>
            </a:r>
          </a:p>
          <a:p>
            <a:pPr marL="171450" indent="-171450">
              <a:buFont typeface="Arial" pitchFamily="34" charset="0"/>
              <a:buChar char="•"/>
            </a:pPr>
            <a:r>
              <a:rPr lang="en-GB" sz="1100" dirty="0"/>
              <a:t>experimenting with different ways of moving our bodies and begin to remember sequences and patterns of movement.</a:t>
            </a:r>
          </a:p>
          <a:p>
            <a:pPr marL="171450" indent="-171450">
              <a:buFont typeface="Arial" pitchFamily="34" charset="0"/>
              <a:buChar char="•"/>
            </a:pPr>
            <a:endParaRPr lang="en-GB" sz="1100" dirty="0"/>
          </a:p>
          <a:p>
            <a:pPr marL="171450" indent="-171450">
              <a:buFont typeface="Arial" pitchFamily="34" charset="0"/>
              <a:buChar char="•"/>
            </a:pPr>
            <a:endParaRPr lang="en-GB" sz="1200" dirty="0"/>
          </a:p>
        </p:txBody>
      </p:sp>
      <p:sp>
        <p:nvSpPr>
          <p:cNvPr id="26" name="TextBox 25"/>
          <p:cNvSpPr txBox="1"/>
          <p:nvPr/>
        </p:nvSpPr>
        <p:spPr>
          <a:xfrm>
            <a:off x="240603" y="2202337"/>
            <a:ext cx="2916558" cy="1877437"/>
          </a:xfrm>
          <a:prstGeom prst="rect">
            <a:avLst/>
          </a:prstGeom>
          <a:noFill/>
        </p:spPr>
        <p:txBody>
          <a:bodyPr wrap="square" rtlCol="0">
            <a:spAutoFit/>
          </a:bodyPr>
          <a:lstStyle/>
          <a:p>
            <a:r>
              <a:rPr lang="en-GB" sz="1200" b="1" dirty="0"/>
              <a:t>             </a:t>
            </a:r>
            <a:r>
              <a:rPr lang="en-GB" sz="1400" b="1" u="sng" dirty="0"/>
              <a:t>Personal, Social and Emotional </a:t>
            </a:r>
          </a:p>
          <a:p>
            <a:r>
              <a:rPr lang="en-GB" sz="1400" b="1" dirty="0"/>
              <a:t>                     </a:t>
            </a:r>
            <a:r>
              <a:rPr lang="en-GB" sz="1400" b="1" u="sng" dirty="0"/>
              <a:t>Development</a:t>
            </a:r>
          </a:p>
          <a:p>
            <a:r>
              <a:rPr lang="en-GB" sz="1100" dirty="0"/>
              <a:t>To settle into their new nursery environment, forming relationships with their teachers and separating from their parent/carer with confidence. We are learning how to use the calm corner to begin to learn how we feel. We are using the feelings monster to begin to identify our feelings. </a:t>
            </a:r>
          </a:p>
          <a:p>
            <a:r>
              <a:rPr lang="en-GB" sz="1100" dirty="0"/>
              <a:t> </a:t>
            </a:r>
          </a:p>
        </p:txBody>
      </p:sp>
      <p:pic>
        <p:nvPicPr>
          <p:cNvPr id="1040" name="Picture 16" descr="Image result for cartoon pencil">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813" y="5032592"/>
            <a:ext cx="637989" cy="637989"/>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Image result for cartoon shooting stars">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3455" y="2025655"/>
            <a:ext cx="989950" cy="735391"/>
          </a:xfrm>
          <a:prstGeom prst="rect">
            <a:avLst/>
          </a:prstGeom>
          <a:noFill/>
          <a:extLst>
            <a:ext uri="{909E8E84-426E-40DD-AFC4-6F175D3DCCD1}">
              <a14:hiddenFill xmlns:a14="http://schemas.microsoft.com/office/drawing/2010/main">
                <a:solidFill>
                  <a:srgbClr val="FFFFFF"/>
                </a:solidFill>
              </a14:hiddenFill>
            </a:ext>
          </a:extLst>
        </p:spPr>
      </p:pic>
      <p:sp>
        <p:nvSpPr>
          <p:cNvPr id="30" name="AutoShape 20" descr="Image result for cartoon question mark"/>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31" name="AutoShape 22" descr="Image result for cartoon question mark"/>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47" name="Picture 14" descr="Related image">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5970577">
            <a:off x="8432263" y="2521468"/>
            <a:ext cx="817450" cy="89238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mage result for cartoon paintbrush and palette">
            <a:hlinkClick r:id="rId9"/>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262758" y="1567931"/>
            <a:ext cx="965229" cy="914060"/>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14" descr="Related image">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683554" y="4157959"/>
            <a:ext cx="817450" cy="892383"/>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14" descr="Related image">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397728" y="3515870"/>
            <a:ext cx="817450" cy="892383"/>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14" descr="Related image">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4038011">
            <a:off x="8336648" y="4480739"/>
            <a:ext cx="817450" cy="892383"/>
          </a:xfrm>
          <a:prstGeom prst="rect">
            <a:avLst/>
          </a:prstGeom>
          <a:noFill/>
          <a:extLst>
            <a:ext uri="{909E8E84-426E-40DD-AFC4-6F175D3DCCD1}">
              <a14:hiddenFill xmlns:a14="http://schemas.microsoft.com/office/drawing/2010/main">
                <a:solidFill>
                  <a:srgbClr val="FFFFFF"/>
                </a:solidFill>
              </a14:hiddenFill>
            </a:ext>
          </a:extLst>
        </p:spPr>
      </p:pic>
      <p:sp>
        <p:nvSpPr>
          <p:cNvPr id="15" name="Rounded Rectangle 14"/>
          <p:cNvSpPr/>
          <p:nvPr/>
        </p:nvSpPr>
        <p:spPr>
          <a:xfrm>
            <a:off x="3811805" y="3368863"/>
            <a:ext cx="1525851" cy="17030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 name="Picture 1">
            <a:extLst>
              <a:ext uri="{FF2B5EF4-FFF2-40B4-BE49-F238E27FC236}">
                <a16:creationId xmlns:a16="http://schemas.microsoft.com/office/drawing/2014/main" id="{338092A2-217E-4184-BFD1-EC16E8AAC33D}"/>
              </a:ext>
            </a:extLst>
          </p:cNvPr>
          <p:cNvPicPr>
            <a:picLocks noChangeAspect="1"/>
          </p:cNvPicPr>
          <p:nvPr/>
        </p:nvPicPr>
        <p:blipFill>
          <a:blip r:embed="rId11"/>
          <a:stretch>
            <a:fillRect/>
          </a:stretch>
        </p:blipFill>
        <p:spPr>
          <a:xfrm>
            <a:off x="3964041" y="3501611"/>
            <a:ext cx="1224137" cy="1395124"/>
          </a:xfrm>
          <a:prstGeom prst="rect">
            <a:avLst/>
          </a:prstGeom>
        </p:spPr>
      </p:pic>
      <p:pic>
        <p:nvPicPr>
          <p:cNvPr id="3" name="Picture 2">
            <a:extLst>
              <a:ext uri="{FF2B5EF4-FFF2-40B4-BE49-F238E27FC236}">
                <a16:creationId xmlns:a16="http://schemas.microsoft.com/office/drawing/2014/main" id="{21A6282F-3AE4-48FC-9E52-5E51AE7F8762}"/>
              </a:ext>
            </a:extLst>
          </p:cNvPr>
          <p:cNvPicPr>
            <a:picLocks noChangeAspect="1"/>
          </p:cNvPicPr>
          <p:nvPr/>
        </p:nvPicPr>
        <p:blipFill>
          <a:blip r:embed="rId12"/>
          <a:stretch>
            <a:fillRect/>
          </a:stretch>
        </p:blipFill>
        <p:spPr>
          <a:xfrm>
            <a:off x="783332" y="3938171"/>
            <a:ext cx="1117997" cy="1229351"/>
          </a:xfrm>
          <a:prstGeom prst="rect">
            <a:avLst/>
          </a:prstGeom>
        </p:spPr>
      </p:pic>
      <p:pic>
        <p:nvPicPr>
          <p:cNvPr id="8" name="Picture 7">
            <a:extLst>
              <a:ext uri="{FF2B5EF4-FFF2-40B4-BE49-F238E27FC236}">
                <a16:creationId xmlns:a16="http://schemas.microsoft.com/office/drawing/2014/main" id="{FB20BB54-9588-4E28-A76C-DB41E242734A}"/>
              </a:ext>
            </a:extLst>
          </p:cNvPr>
          <p:cNvPicPr>
            <a:picLocks noChangeAspect="1"/>
          </p:cNvPicPr>
          <p:nvPr/>
        </p:nvPicPr>
        <p:blipFill>
          <a:blip r:embed="rId13"/>
          <a:stretch>
            <a:fillRect/>
          </a:stretch>
        </p:blipFill>
        <p:spPr>
          <a:xfrm>
            <a:off x="7485079" y="3912047"/>
            <a:ext cx="1032241" cy="1098049"/>
          </a:xfrm>
          <a:prstGeom prst="rect">
            <a:avLst/>
          </a:prstGeom>
        </p:spPr>
      </p:pic>
      <p:pic>
        <p:nvPicPr>
          <p:cNvPr id="17" name="Picture 16">
            <a:extLst>
              <a:ext uri="{FF2B5EF4-FFF2-40B4-BE49-F238E27FC236}">
                <a16:creationId xmlns:a16="http://schemas.microsoft.com/office/drawing/2014/main" id="{66C6D863-0F86-42BF-B611-FC37E17311C8}"/>
              </a:ext>
            </a:extLst>
          </p:cNvPr>
          <p:cNvPicPr>
            <a:picLocks noChangeAspect="1"/>
          </p:cNvPicPr>
          <p:nvPr/>
        </p:nvPicPr>
        <p:blipFill>
          <a:blip r:embed="rId14"/>
          <a:stretch>
            <a:fillRect/>
          </a:stretch>
        </p:blipFill>
        <p:spPr>
          <a:xfrm>
            <a:off x="2397870" y="3826490"/>
            <a:ext cx="1038178" cy="1125604"/>
          </a:xfrm>
          <a:prstGeom prst="rect">
            <a:avLst/>
          </a:prstGeom>
        </p:spPr>
      </p:pic>
      <p:pic>
        <p:nvPicPr>
          <p:cNvPr id="19" name="Picture 18">
            <a:extLst>
              <a:ext uri="{FF2B5EF4-FFF2-40B4-BE49-F238E27FC236}">
                <a16:creationId xmlns:a16="http://schemas.microsoft.com/office/drawing/2014/main" id="{7EF05B4C-984A-4954-94CD-30A18D500C01}"/>
              </a:ext>
            </a:extLst>
          </p:cNvPr>
          <p:cNvPicPr>
            <a:picLocks noChangeAspect="1"/>
          </p:cNvPicPr>
          <p:nvPr/>
        </p:nvPicPr>
        <p:blipFill>
          <a:blip r:embed="rId14"/>
          <a:stretch>
            <a:fillRect/>
          </a:stretch>
        </p:blipFill>
        <p:spPr>
          <a:xfrm>
            <a:off x="5726470" y="3865871"/>
            <a:ext cx="996657" cy="1080587"/>
          </a:xfrm>
          <a:prstGeom prst="rect">
            <a:avLst/>
          </a:prstGeom>
        </p:spPr>
      </p:pic>
    </p:spTree>
    <p:extLst>
      <p:ext uri="{BB962C8B-B14F-4D97-AF65-F5344CB8AC3E}">
        <p14:creationId xmlns:p14="http://schemas.microsoft.com/office/powerpoint/2010/main" val="20240850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1825</TotalTime>
  <Words>385</Words>
  <Application>Microsoft Office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John</dc:creator>
  <cp:lastModifiedBy>Deputy Head</cp:lastModifiedBy>
  <cp:revision>77</cp:revision>
  <cp:lastPrinted>2018-09-05T13:21:44Z</cp:lastPrinted>
  <dcterms:created xsi:type="dcterms:W3CDTF">2016-12-14T14:58:46Z</dcterms:created>
  <dcterms:modified xsi:type="dcterms:W3CDTF">2022-09-15T14:04:02Z</dcterms:modified>
</cp:coreProperties>
</file>